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sldIdLst>
    <p:sldId id="272" r:id="rId2"/>
    <p:sldId id="273" r:id="rId3"/>
    <p:sldId id="274" r:id="rId4"/>
    <p:sldId id="276" r:id="rId5"/>
    <p:sldId id="277" r:id="rId6"/>
    <p:sldId id="278" r:id="rId7"/>
    <p:sldId id="281" r:id="rId8"/>
    <p:sldId id="282" r:id="rId9"/>
    <p:sldId id="283" r:id="rId10"/>
    <p:sldId id="284" r:id="rId11"/>
    <p:sldId id="285" r:id="rId12"/>
    <p:sldId id="257" r:id="rId13"/>
    <p:sldId id="258" r:id="rId14"/>
    <p:sldId id="259" r:id="rId15"/>
    <p:sldId id="260" r:id="rId16"/>
    <p:sldId id="279" r:id="rId17"/>
    <p:sldId id="280" r:id="rId18"/>
    <p:sldId id="275" r:id="rId1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6"/>
    <p:restoredTop sz="72385" autoAdjust="0"/>
  </p:normalViewPr>
  <p:slideViewPr>
    <p:cSldViewPr snapToGrid="0" snapToObjects="1">
      <p:cViewPr varScale="1">
        <p:scale>
          <a:sx n="82" d="100"/>
          <a:sy n="82" d="100"/>
        </p:scale>
        <p:origin x="86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10.12.2018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Sampling Rate von 44.1kHz</a:t>
            </a:r>
          </a:p>
          <a:p>
            <a:r>
              <a:rPr lang="de-DE" dirty="0"/>
              <a:t>16 Bit Tiefe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23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935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Motivation ,Grundidee ,Beispiel</a:t>
            </a:r>
          </a:p>
          <a:p>
            <a:r>
              <a:rPr lang="de-DE" dirty="0"/>
              <a:t>FT: Umrechnung eines zeitlich </a:t>
            </a:r>
            <a:r>
              <a:rPr lang="de-DE" dirty="0" err="1"/>
              <a:t>abhängingen</a:t>
            </a:r>
            <a:r>
              <a:rPr lang="de-DE" dirty="0"/>
              <a:t> Signals in seine Frequenzanteile</a:t>
            </a:r>
          </a:p>
          <a:p>
            <a:r>
              <a:rPr lang="de-DE" dirty="0"/>
              <a:t>DFT: kann bei diskreten Signalen benutzt werden</a:t>
            </a:r>
          </a:p>
          <a:p>
            <a:r>
              <a:rPr lang="de-DE" dirty="0"/>
              <a:t>FFT: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Cooley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Tukey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den 60er Jahren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computergestütz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622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Signal soll zerlegt werden</a:t>
            </a:r>
          </a:p>
          <a:p>
            <a:r>
              <a:rPr lang="de-DE" dirty="0" err="1"/>
              <a:t>Ezuhi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4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1. Seminarvortrag</a:t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10. Dezember 2018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DB99C6-3D8B-4C9C-A637-1EB4A8D6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B3FC80-3883-4EB4-B634-A6B6D55B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830" y="1794241"/>
            <a:ext cx="7788519" cy="4382724"/>
          </a:xfrm>
        </p:spPr>
        <p:txBody>
          <a:bodyPr/>
          <a:lstStyle/>
          <a:p>
            <a:r>
              <a:rPr lang="de-DE" dirty="0"/>
              <a:t>Audio: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Noise_reduction_in_Audacity_(0,_5,_12,_30_dB)_(150Hz)_(0.15_sec)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FD6CFAF9-CD5B-4019-8678-75D747483D0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64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7046" y="1693985"/>
            <a:ext cx="609600" cy="6096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91DDCAE-DDDD-4B09-81A7-60E0F954F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6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3540E-E4D5-4770-B7E1-73B99445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Stenographische Ansätze</a:t>
            </a:r>
            <a:br>
              <a:rPr lang="de-DE" dirty="0"/>
            </a:br>
            <a:r>
              <a:rPr lang="de-DE" sz="2400" dirty="0"/>
              <a:t>im Frequenzraum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03A6C2-5B59-416D-B1AA-194CE1DFE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Audio</a:t>
            </a:r>
          </a:p>
          <a:p>
            <a:pPr lvl="1"/>
            <a:r>
              <a:rPr lang="de-DE" dirty="0"/>
              <a:t>Nicht genutzten Frequenzraum nutzen</a:t>
            </a:r>
          </a:p>
          <a:p>
            <a:pPr lvl="1"/>
            <a:r>
              <a:rPr lang="de-DE" dirty="0"/>
              <a:t>Dort binäre Information einbringen</a:t>
            </a:r>
          </a:p>
          <a:p>
            <a:pPr lvl="1"/>
            <a:r>
              <a:rPr lang="de-DE" dirty="0"/>
              <a:t>In Abgrenzung zur gezeigten LSB-Methode</a:t>
            </a:r>
          </a:p>
          <a:p>
            <a:r>
              <a:rPr lang="de-DE" b="1" dirty="0"/>
              <a:t>Bilder</a:t>
            </a:r>
          </a:p>
          <a:p>
            <a:pPr lvl="1"/>
            <a:r>
              <a:rPr lang="de-DE" dirty="0"/>
              <a:t>Information in bestimmten Frequenzen einbringen</a:t>
            </a:r>
          </a:p>
          <a:p>
            <a:pPr lvl="1"/>
            <a:r>
              <a:rPr lang="de-DE" dirty="0"/>
              <a:t>Information in Phasen oder Amplituden einbringen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038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BE50A-DB1E-4547-8457-93EF0860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6C1C4-7F99-6043-84C7-B20679252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genauer: digitales Wasserzeichen</a:t>
            </a:r>
          </a:p>
          <a:p>
            <a:r>
              <a:rPr lang="de-DE" dirty="0"/>
              <a:t>meist nicht-wahrnehmbare Markierung eines Mediums</a:t>
            </a:r>
          </a:p>
          <a:p>
            <a:pPr lvl="1"/>
            <a:r>
              <a:rPr lang="de-DE" dirty="0"/>
              <a:t>festgelegtes Verfahren für die Implementierung und für das Auslesen eines Wasserzeichens</a:t>
            </a:r>
          </a:p>
          <a:p>
            <a:r>
              <a:rPr lang="de-DE" dirty="0"/>
              <a:t>Nachweis für Authentizität</a:t>
            </a:r>
          </a:p>
          <a:p>
            <a:r>
              <a:rPr lang="de-DE" dirty="0"/>
              <a:t>Aufteilung in sichtbare und nicht-sichtbare Wasserzeichen</a:t>
            </a:r>
          </a:p>
          <a:p>
            <a:r>
              <a:rPr lang="de-DE" dirty="0"/>
              <a:t>Verwendung von Prinzipien der </a:t>
            </a:r>
            <a:r>
              <a:rPr lang="de-DE" dirty="0" err="1"/>
              <a:t>Steganographie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BA83BF-3536-EA44-8D1A-799F61F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536546"/>
            <a:ext cx="2517775" cy="16718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6FB5526-E9DC-7041-BFAE-079AEEA3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949" y="4536546"/>
            <a:ext cx="2545414" cy="16718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84C0E-0CDC-734E-9C15-58594DCF2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363" y="4536545"/>
            <a:ext cx="2545417" cy="16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7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142A6-5BD6-B745-B021-977B87D0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097842-63AD-2848-BFA2-15AB71F73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Wahrnehmbarkeit</a:t>
            </a:r>
          </a:p>
          <a:p>
            <a:pPr lvl="1"/>
            <a:r>
              <a:rPr lang="de-DE" dirty="0"/>
              <a:t>Grad der Veränderung des Originals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Robustheit</a:t>
            </a:r>
          </a:p>
          <a:p>
            <a:pPr lvl="1"/>
            <a:r>
              <a:rPr lang="de-DE" dirty="0"/>
              <a:t>Anfälligkeit für Bildbearbeitungsalgorithmen oder andere Versuche das Wasserzeichen zu entfernen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Kapazität</a:t>
            </a:r>
          </a:p>
          <a:p>
            <a:pPr lvl="1"/>
            <a:r>
              <a:rPr lang="de-DE" dirty="0"/>
              <a:t>Menge der Informationen die in einem Medium versteckt werden kann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163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F3C7A-2399-EE47-8E2F-8D8161A7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Patchwork-Verfahren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AB3BE8-2F47-5243-93FA-CA96F68A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Paare von kleinen Bildteilstücken (Patches) werden aufgehellt oder abgedunkelt</a:t>
            </a:r>
          </a:p>
          <a:p>
            <a:r>
              <a:rPr lang="de-DE" dirty="0"/>
              <a:t>Mit statistischen Methoden kann das Wasserzeichen überprüft werden</a:t>
            </a:r>
          </a:p>
          <a:p>
            <a:endParaRPr lang="de-DE" dirty="0"/>
          </a:p>
          <a:p>
            <a:r>
              <a:rPr lang="de-DE" b="1" dirty="0"/>
              <a:t>Problem: </a:t>
            </a:r>
            <a:r>
              <a:rPr lang="de-DE" dirty="0"/>
              <a:t>Wasserzeichen lässt sich leicht entfernen, bspw. über einen Weichzeichner oder ähnliche Bildbearbeitungen</a:t>
            </a:r>
          </a:p>
          <a:p>
            <a:r>
              <a:rPr lang="de-DE" dirty="0"/>
              <a:t>Verfahren ist nicht sehr robust!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754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Frequenzraum-Verfahren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Umwandlung des Originals in den Frequenzraum über</a:t>
            </a:r>
            <a:br>
              <a:rPr lang="de-DE" dirty="0"/>
            </a:br>
            <a:r>
              <a:rPr lang="de-DE" dirty="0"/>
              <a:t>Diskrete-Cosinus-Transformation</a:t>
            </a:r>
          </a:p>
          <a:p>
            <a:r>
              <a:rPr lang="de-DE" dirty="0"/>
              <a:t>Mehrere Möglichkeiten ein Wasserzeichen einzubetten:</a:t>
            </a:r>
          </a:p>
          <a:p>
            <a:pPr lvl="1"/>
            <a:r>
              <a:rPr lang="de-DE" dirty="0"/>
              <a:t>niedrigen Frequenzbereich</a:t>
            </a:r>
          </a:p>
          <a:p>
            <a:pPr lvl="1"/>
            <a:r>
              <a:rPr lang="de-DE" dirty="0"/>
              <a:t>mittleren Frequenzbereich</a:t>
            </a:r>
          </a:p>
          <a:p>
            <a:pPr lvl="1"/>
            <a:r>
              <a:rPr lang="de-DE" dirty="0"/>
              <a:t>hohen Frequenzbereich</a:t>
            </a:r>
          </a:p>
          <a:p>
            <a:endParaRPr lang="de-DE" dirty="0"/>
          </a:p>
          <a:p>
            <a:r>
              <a:rPr lang="de-DE" dirty="0"/>
              <a:t>Verfahren ist robust gegen viele Bildbearbeitungsoperationen</a:t>
            </a:r>
          </a:p>
          <a:p>
            <a:pPr lvl="1"/>
            <a:r>
              <a:rPr lang="de-DE" dirty="0"/>
              <a:t>Transformationen</a:t>
            </a:r>
          </a:p>
          <a:p>
            <a:pPr lvl="1"/>
            <a:r>
              <a:rPr lang="de-DE" dirty="0"/>
              <a:t>Kompressionen / Komprimierung</a:t>
            </a:r>
          </a:p>
          <a:p>
            <a:pPr lvl="1"/>
            <a:r>
              <a:rPr lang="de-DE" dirty="0"/>
              <a:t>Rauschen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37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Thema des nächsten Seminars:</a:t>
            </a:r>
          </a:p>
          <a:p>
            <a:pPr marL="342876" lvl="1" indent="0">
              <a:buNone/>
            </a:pPr>
            <a:br>
              <a:rPr lang="de-DE" dirty="0"/>
            </a:br>
            <a:endParaRPr lang="de-DE" dirty="0"/>
          </a:p>
          <a:p>
            <a:pPr lvl="1"/>
            <a:r>
              <a:rPr lang="de-DE" b="1" dirty="0"/>
              <a:t>Steganalyse</a:t>
            </a:r>
          </a:p>
          <a:p>
            <a:pPr lvl="2"/>
            <a:r>
              <a:rPr lang="de-DE" dirty="0"/>
              <a:t>Analyse von Bildern mit versteckten Informationen</a:t>
            </a:r>
          </a:p>
          <a:p>
            <a:pPr lvl="2"/>
            <a:r>
              <a:rPr lang="de-DE" dirty="0"/>
              <a:t>Verwendung der LSB-Methodik erkennen</a:t>
            </a:r>
          </a:p>
          <a:p>
            <a:pPr lvl="2"/>
            <a:r>
              <a:rPr lang="de-DE" dirty="0"/>
              <a:t>statistische bzw. stochastische Verfahren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025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oder Anmerkungen?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8" y="1809932"/>
            <a:ext cx="4382724" cy="43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0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5A59A-2BC6-1548-9F16-49ED5374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7676B2-7595-8E41-9064-0DC9D7302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http://</a:t>
            </a:r>
            <a:r>
              <a:rPr lang="de-DE" dirty="0" err="1"/>
              <a:t>www.howmusicworks.org</a:t>
            </a:r>
            <a:r>
              <a:rPr lang="de-DE" dirty="0"/>
              <a:t>/103/Sound-</a:t>
            </a:r>
            <a:r>
              <a:rPr lang="de-DE" dirty="0" err="1"/>
              <a:t>and</a:t>
            </a:r>
            <a:r>
              <a:rPr lang="de-DE" dirty="0"/>
              <a:t>-Music/Amplitude-</a:t>
            </a:r>
            <a:r>
              <a:rPr lang="de-DE" dirty="0" err="1"/>
              <a:t>and</a:t>
            </a:r>
            <a:r>
              <a:rPr lang="de-DE" dirty="0"/>
              <a:t>-</a:t>
            </a:r>
            <a:r>
              <a:rPr lang="de-DE" dirty="0" err="1"/>
              <a:t>Frequency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11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Steganographie</a:t>
            </a:r>
            <a:endParaRPr lang="de-DE" b="1" dirty="0"/>
          </a:p>
          <a:p>
            <a:pPr lvl="1"/>
            <a:r>
              <a:rPr lang="de-DE" dirty="0"/>
              <a:t>Grundlagen </a:t>
            </a:r>
            <a:r>
              <a:rPr lang="de-DE"/>
              <a:t>der Audioverarbeitung</a:t>
            </a:r>
            <a:endParaRPr lang="de-DE" dirty="0"/>
          </a:p>
          <a:p>
            <a:pPr lvl="1"/>
            <a:r>
              <a:rPr lang="de-DE" dirty="0"/>
              <a:t>Verstecken von Informationen in Audio-Dateien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Anwendung von </a:t>
            </a:r>
            <a:r>
              <a:rPr lang="de-DE" b="1" dirty="0" err="1"/>
              <a:t>steganographischen</a:t>
            </a:r>
            <a:r>
              <a:rPr lang="de-DE" b="1" dirty="0"/>
              <a:t> Verfahren</a:t>
            </a:r>
          </a:p>
          <a:p>
            <a:pPr lvl="1"/>
            <a:r>
              <a:rPr lang="de-DE" dirty="0"/>
              <a:t>Wasserzeichen</a:t>
            </a:r>
          </a:p>
          <a:p>
            <a:pPr marL="342876" lvl="1" indent="0">
              <a:buNone/>
            </a:pPr>
            <a:endParaRPr lang="de-DE" dirty="0"/>
          </a:p>
          <a:p>
            <a:r>
              <a:rPr lang="de-DE" b="1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132040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Audio-Grundlagen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FABA068-3A6B-E341-9F66-04ACB7EB5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63663"/>
          </a:xfrm>
        </p:spPr>
        <p:txBody>
          <a:bodyPr>
            <a:normAutofit/>
          </a:bodyPr>
          <a:lstStyle/>
          <a:p>
            <a:r>
              <a:rPr lang="de-DE" dirty="0"/>
              <a:t>Amplitude</a:t>
            </a:r>
          </a:p>
          <a:p>
            <a:pPr lvl="1"/>
            <a:r>
              <a:rPr lang="de-DE" dirty="0"/>
              <a:t>Größe der Vibration</a:t>
            </a:r>
          </a:p>
          <a:p>
            <a:pPr lvl="1"/>
            <a:r>
              <a:rPr lang="de-DE" dirty="0"/>
              <a:t>Bestimmt wie laut der Ton ist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Frequenz</a:t>
            </a:r>
          </a:p>
          <a:p>
            <a:pPr lvl="1"/>
            <a:r>
              <a:rPr lang="de-DE" dirty="0"/>
              <a:t>Geschwindigkeit der Vibration</a:t>
            </a:r>
          </a:p>
          <a:p>
            <a:pPr lvl="1"/>
            <a:r>
              <a:rPr lang="de-DE" dirty="0"/>
              <a:t>Bestimmt die Tonhöhe</a:t>
            </a:r>
          </a:p>
          <a:p>
            <a:pPr lvl="1"/>
            <a:r>
              <a:rPr lang="de-DE" dirty="0"/>
              <a:t>Gemessen in Hertz</a:t>
            </a:r>
          </a:p>
          <a:p>
            <a:pPr lvl="1"/>
            <a:r>
              <a:rPr lang="de-DE" dirty="0">
                <a:sym typeface="Wingdings" pitchFamily="2" charset="2"/>
              </a:rPr>
              <a:t>1 Hz = 1 Zyklus / Sekunde </a:t>
            </a:r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26C59FE-FE7B-5A40-A4B2-143EC46C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174" y="2001328"/>
            <a:ext cx="4144072" cy="9698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E8945BD-4CA1-DF44-8F7C-7500D0AB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174" y="4148195"/>
            <a:ext cx="4042015" cy="103247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324FF42-7904-2845-8717-57B719EBF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172" y="5352585"/>
            <a:ext cx="4198137" cy="73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8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5742A-A122-1A43-8074-CEC90952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BC8A8C-3035-5A44-B517-ABBB20B4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Kurve wird in gleichbleibenden Abständen abgetastet</a:t>
            </a:r>
          </a:p>
          <a:p>
            <a:r>
              <a:rPr lang="de-DE" dirty="0"/>
              <a:t>Bei zu geringer Abtastfrequenz kommt es zu einer falschen Interpolation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55A931-7FD0-AC4A-9AC4-6A8A5FA4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1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2BB4-7703-1844-9885-82763066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69144-5AEA-D94D-9186-DCC403544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Nyquist</a:t>
            </a:r>
            <a:r>
              <a:rPr lang="de-DE" dirty="0"/>
              <a:t> Theorem </a:t>
            </a:r>
            <a:r>
              <a:rPr lang="de-DE" dirty="0">
                <a:sym typeface="Wingdings" pitchFamily="2" charset="2"/>
              </a:rPr>
              <a:t> Abtastfrequenz muss mindestens doppelt so groß sein, wie die zugrundeliegende Frequenz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AFE8A4-9BD2-2E41-9B45-CF91ADBE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33860-3621-414D-B7E7-03122FE0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LSB 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36A332-7F71-3F4B-875F-D1DDF7377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Frames bestehen aus einer 16 Bit Zahl</a:t>
            </a:r>
          </a:p>
          <a:p>
            <a:r>
              <a:rPr lang="de-DE" dirty="0"/>
              <a:t>Diese repräsentiert die Amplitude</a:t>
            </a:r>
          </a:p>
          <a:p>
            <a:r>
              <a:rPr lang="de-DE" dirty="0"/>
              <a:t>Bits der binärkodierten Nachricht werden die </a:t>
            </a:r>
            <a:r>
              <a:rPr lang="de-DE" dirty="0" err="1"/>
              <a:t>n</a:t>
            </a:r>
            <a:r>
              <a:rPr lang="de-DE" dirty="0"/>
              <a:t> letzten Bits des Frames geschrieben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B42AF6-E73C-6D40-8DA8-88D5E4A9CFDE}"/>
              </a:ext>
            </a:extLst>
          </p:cNvPr>
          <p:cNvSpPr txBox="1"/>
          <p:nvPr/>
        </p:nvSpPr>
        <p:spPr>
          <a:xfrm>
            <a:off x="929228" y="548166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94E041-4DE2-3147-8911-0F2F015441AC}"/>
              </a:ext>
            </a:extLst>
          </p:cNvPr>
          <p:cNvSpPr txBox="1"/>
          <p:nvPr/>
        </p:nvSpPr>
        <p:spPr>
          <a:xfrm>
            <a:off x="6559034" y="5310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21D9B2-88B9-B44D-AC06-773EA21706AF}"/>
              </a:ext>
            </a:extLst>
          </p:cNvPr>
          <p:cNvSpPr txBox="1"/>
          <p:nvPr/>
        </p:nvSpPr>
        <p:spPr>
          <a:xfrm>
            <a:off x="3326641" y="549552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Manipuliert (4 Bit)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77303DA-7F3E-4C42-8B7C-580DDD63DBE9}"/>
              </a:ext>
            </a:extLst>
          </p:cNvPr>
          <p:cNvSpPr txBox="1"/>
          <p:nvPr/>
        </p:nvSpPr>
        <p:spPr>
          <a:xfrm>
            <a:off x="6714712" y="548166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Manipuliert (8 Bit)</a:t>
            </a:r>
          </a:p>
        </p:txBody>
      </p:sp>
      <p:pic>
        <p:nvPicPr>
          <p:cNvPr id="4" name="sound.wav">
            <a:hlinkClick r:id="" action="ppaction://media"/>
            <a:extLst>
              <a:ext uri="{FF2B5EF4-FFF2-40B4-BE49-F238E27FC236}">
                <a16:creationId xmlns:a16="http://schemas.microsoft.com/office/drawing/2014/main" id="{2A7E14E8-B91A-9844-9D7F-4122E1E53A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1447" y="4749306"/>
            <a:ext cx="812800" cy="812800"/>
          </a:xfrm>
          <a:prstGeom prst="rect">
            <a:avLst/>
          </a:prstGeom>
        </p:spPr>
      </p:pic>
      <p:pic>
        <p:nvPicPr>
          <p:cNvPr id="5" name="encoded_4.wav">
            <a:hlinkClick r:id="" action="ppaction://media"/>
            <a:extLst>
              <a:ext uri="{FF2B5EF4-FFF2-40B4-BE49-F238E27FC236}">
                <a16:creationId xmlns:a16="http://schemas.microsoft.com/office/drawing/2014/main" id="{81A7D3A2-ABC5-1946-BDA1-F21E0ACCF1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74188" y="4749306"/>
            <a:ext cx="812800" cy="812800"/>
          </a:xfrm>
          <a:prstGeom prst="rect">
            <a:avLst/>
          </a:prstGeom>
        </p:spPr>
      </p:pic>
      <p:pic>
        <p:nvPicPr>
          <p:cNvPr id="12" name="encoded_8.wav">
            <a:hlinkClick r:id="" action="ppaction://media"/>
            <a:extLst>
              <a:ext uri="{FF2B5EF4-FFF2-40B4-BE49-F238E27FC236}">
                <a16:creationId xmlns:a16="http://schemas.microsoft.com/office/drawing/2014/main" id="{D78AC1CD-8019-1344-B1B9-0E366173B78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223157" y="47493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9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C0F58-906D-4282-BA46-4E30F6DC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Frequenzraum &amp;</a:t>
            </a:r>
            <a:br>
              <a:rPr lang="de-DE" dirty="0"/>
            </a:br>
            <a:r>
              <a:rPr lang="de-DE" dirty="0"/>
              <a:t>Fourier-Transformation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6D3FD19-30A3-4781-9358-AFE3EEEA68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Mathematische Beschreibung um kontinuierliche, aperiodische Signalen der Form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in ein kontinuierliches Spektrum zu zerlegen</a:t>
                </a:r>
              </a:p>
              <a:p>
                <a:r>
                  <a:rPr lang="de-DE" dirty="0"/>
                  <a:t>Diskrete Fouriertransformation für abgetastete Signale der Form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de-DE" dirty="0"/>
                  <a:t>Fast-Fourier-Transformation ist eine DFT, aber operiert mit optimierten Algorithmen</a:t>
                </a:r>
              </a:p>
              <a:p>
                <a:r>
                  <a:rPr lang="de-DE" dirty="0"/>
                  <a:t>Inverse Transformation möglich</a:t>
                </a:r>
              </a:p>
              <a:p>
                <a:r>
                  <a:rPr lang="de-DE" dirty="0"/>
                  <a:t>Alle Informationen sind immer Vorhanden</a:t>
                </a:r>
              </a:p>
              <a:p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6D3FD19-30A3-4781-9358-AFE3EEEA68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681" r="-6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03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35C176-83BB-4E2F-8C08-7B47A013B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Frequenzraum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C15BDB-21DB-48FE-B0D1-81D96ADD5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/>
              <a:t>Warum in den Frequenzraum wechseln?</a:t>
            </a:r>
          </a:p>
          <a:p>
            <a:r>
              <a:rPr lang="de-DE" dirty="0"/>
              <a:t>Viele Operation sind im Bildraum schwer durchzuführen</a:t>
            </a:r>
          </a:p>
          <a:p>
            <a:pPr lvl="1"/>
            <a:r>
              <a:rPr lang="de-DE" dirty="0"/>
              <a:t>Filtern von bestimmten Frequenzen</a:t>
            </a:r>
          </a:p>
          <a:p>
            <a:pPr lvl="1"/>
            <a:r>
              <a:rPr lang="de-DE" dirty="0"/>
              <a:t>Mustererkennung</a:t>
            </a:r>
          </a:p>
          <a:p>
            <a:pPr lvl="1"/>
            <a:r>
              <a:rPr lang="de-DE" dirty="0" err="1"/>
              <a:t>Bildrestuarion</a:t>
            </a:r>
            <a:endParaRPr lang="de-DE" dirty="0"/>
          </a:p>
          <a:p>
            <a:r>
              <a:rPr lang="de-DE" dirty="0"/>
              <a:t>Also Übertragung in einen (Frequenz)-Raum in dem diese Operationen leichter möglich sind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109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0F824-5601-4936-888E-858A883D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495975-3F29-4E7A-A679-C6854DFC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Zerlegung eines Signales in Sinus oder </a:t>
            </a:r>
            <a:r>
              <a:rPr lang="de-DE" dirty="0" err="1"/>
              <a:t>Cosinunsanteile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228595-6A45-411E-83A3-FC57BCB46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40" y="2285999"/>
            <a:ext cx="4969119" cy="39752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7B382FE-E727-462D-8495-C49891885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093" y="2579078"/>
            <a:ext cx="4647941" cy="314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3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408</Words>
  <Application>Microsoft Office PowerPoint</Application>
  <PresentationFormat>Bildschirmpräsentation (4:3)</PresentationFormat>
  <Paragraphs>118</Paragraphs>
  <Slides>18</Slides>
  <Notes>4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Cambria Math</vt:lpstr>
      <vt:lpstr>Helvetica</vt:lpstr>
      <vt:lpstr>Office-Design</vt:lpstr>
      <vt:lpstr>PowerPoint-Präsentation</vt:lpstr>
      <vt:lpstr>Inhalt</vt:lpstr>
      <vt:lpstr>Audio-Grundlagen</vt:lpstr>
      <vt:lpstr>Audio-Abtasten</vt:lpstr>
      <vt:lpstr>Audio-Abtasten</vt:lpstr>
      <vt:lpstr>LSB Methode</vt:lpstr>
      <vt:lpstr>Frequenzraum &amp; Fourier-Transformation</vt:lpstr>
      <vt:lpstr>Frequenzraum</vt:lpstr>
      <vt:lpstr>Grundidee</vt:lpstr>
      <vt:lpstr>Beispiele</vt:lpstr>
      <vt:lpstr>Stenographische Ansätze im Frequenzraum</vt:lpstr>
      <vt:lpstr>Wasserzeichen</vt:lpstr>
      <vt:lpstr>Eigenschaften von Wasserzeichen</vt:lpstr>
      <vt:lpstr>Algorithmen: Patchwork-Verfahren</vt:lpstr>
      <vt:lpstr>Algorithmen: Frequenzraum-Verfahren</vt:lpstr>
      <vt:lpstr>Ausblick</vt:lpstr>
      <vt:lpstr>Fragen oder Anmerkungen?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Felix Berger</cp:lastModifiedBy>
  <cp:revision>97</cp:revision>
  <cp:lastPrinted>2018-11-12T14:04:00Z</cp:lastPrinted>
  <dcterms:created xsi:type="dcterms:W3CDTF">2018-03-29T13:45:31Z</dcterms:created>
  <dcterms:modified xsi:type="dcterms:W3CDTF">2018-12-10T21:08:31Z</dcterms:modified>
</cp:coreProperties>
</file>